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9" r:id="rId2"/>
    <p:sldId id="766" r:id="rId3"/>
    <p:sldId id="763" r:id="rId4"/>
    <p:sldId id="761" r:id="rId5"/>
    <p:sldId id="416" r:id="rId6"/>
    <p:sldId id="308" r:id="rId7"/>
    <p:sldId id="767" r:id="rId8"/>
    <p:sldId id="323" r:id="rId9"/>
    <p:sldId id="321" r:id="rId10"/>
    <p:sldId id="324" r:id="rId11"/>
    <p:sldId id="325" r:id="rId12"/>
    <p:sldId id="326" r:id="rId13"/>
    <p:sldId id="327" r:id="rId14"/>
    <p:sldId id="328" r:id="rId15"/>
    <p:sldId id="760" r:id="rId16"/>
    <p:sldId id="769" r:id="rId17"/>
    <p:sldId id="770" r:id="rId18"/>
    <p:sldId id="777" r:id="rId19"/>
    <p:sldId id="469" r:id="rId20"/>
    <p:sldId id="256" r:id="rId21"/>
    <p:sldId id="778" r:id="rId22"/>
    <p:sldId id="306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0000"/>
    <a:srgbClr val="FF3300"/>
    <a:srgbClr val="C8CDCE"/>
    <a:srgbClr val="C8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2248" autoAdjust="0"/>
  </p:normalViewPr>
  <p:slideViewPr>
    <p:cSldViewPr>
      <p:cViewPr>
        <p:scale>
          <a:sx n="66" d="100"/>
          <a:sy n="66" d="100"/>
        </p:scale>
        <p:origin x="812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7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006"/>
    </p:cViewPr>
  </p:sorterViewPr>
  <p:notesViewPr>
    <p:cSldViewPr showGuides="1">
      <p:cViewPr varScale="1">
        <p:scale>
          <a:sx n="50" d="100"/>
          <a:sy n="50" d="100"/>
        </p:scale>
        <p:origin x="261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F11400-2694-4F3C-B3FA-688B79BAA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38530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1" tIns="46476" rIns="92951" bIns="464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6109"/>
            <a:ext cx="5608320" cy="4182427"/>
          </a:xfrm>
          <a:prstGeom prst="rect">
            <a:avLst/>
          </a:prstGeom>
        </p:spPr>
        <p:txBody>
          <a:bodyPr vert="horz" lIns="92951" tIns="46476" rIns="92951" bIns="4647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843F04-2742-4D28-9FDE-B26F7FCF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30428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00E0E-AAF0-48D5-B528-56F925B297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698500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90" y="4414840"/>
            <a:ext cx="5507038" cy="41830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This rooftop is directly connected to the street.  The rooftop runoff flows to the road to the catch basin to the stream.  This rooftop is directly connected to the stream.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4/14/2016</a:t>
            </a:r>
          </a:p>
        </p:txBody>
      </p:sp>
    </p:spTree>
    <p:extLst>
      <p:ext uri="{BB962C8B-B14F-4D97-AF65-F5344CB8AC3E}">
        <p14:creationId xmlns:p14="http://schemas.microsoft.com/office/powerpoint/2010/main" val="83336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rain garden at the Fanwood Public </a:t>
            </a:r>
            <a:r>
              <a:rPr lang="en-US" dirty="0" smtClean="0"/>
              <a:t>Library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crescent moon rain garden at the Woodbridge Health Department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shady area can be perfect for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Provides wildlife habitat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2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Are more aesthetically pleasing than conventional detention basins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Can be incorporated into the landscapes of individual homes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55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Sequesters carbon – nice addition to the parking lot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 garden at the Hillsborough Municipal Building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rain garden manual that is available for download from our website.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Disconnect the rooftop to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worked with </a:t>
            </a:r>
            <a:r>
              <a:rPr lang="en-US" dirty="0" smtClean="0"/>
              <a:t>UCONN </a:t>
            </a:r>
            <a:r>
              <a:rPr lang="en-US" dirty="0"/>
              <a:t>to develop a rain garden app for New Jersey.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5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rain garden?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7E0AF88-7EEF-47E7-A00A-BCADA5BD6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C4B1A6-CA68-43CA-BCFD-8983C33D1D1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id="{14DD7252-EA4D-42F8-890B-9D307D860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id="{A5DBCDEE-7361-4734-8BAE-5E71DDE4E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A rain </a:t>
            </a:r>
            <a:r>
              <a:rPr lang="en-US" altLang="en-US" dirty="0"/>
              <a:t>garden has a flat bottom and fills up with stormwater runoff that </a:t>
            </a:r>
            <a:r>
              <a:rPr lang="en-US" altLang="en-US" dirty="0" smtClean="0"/>
              <a:t>slowly </a:t>
            </a:r>
            <a:r>
              <a:rPr lang="en-US" altLang="en-US" dirty="0"/>
              <a:t>seeps into the soil.</a:t>
            </a: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339D8D30-AD7A-4C36-9C85-948979E151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C747B-82FF-43A9-A60E-7161F9CEA7EF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about rain gardens.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Siting considerations.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plant our rain garden with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1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Blue House Picture.  Before and after a roadside rain garden.  Talk about increasing property value!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Volunteers building a rain garden at elementary school in </a:t>
            </a:r>
            <a:r>
              <a:rPr lang="en-US" dirty="0" smtClean="0"/>
              <a:t>Cranford, </a:t>
            </a:r>
            <a:r>
              <a:rPr lang="en-US" dirty="0"/>
              <a:t>NJ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3D2C-364D-4AD4-9CC2-C16AAEA23931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217-9F61-4BE8-980B-9481835E4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A6F9-06E0-4099-B1CA-D13F09BDD4EB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6357-6C37-424E-83D1-9E2D6B44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A082-D43B-4CF1-B84F-91D853F47B40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C081-8425-4FF0-A84F-74F6DF5E0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2BD2B-C8C8-41E4-8B96-DA24E9351F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09600"/>
            <a:ext cx="8229600" cy="544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9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BBDC-4C79-4BBB-9A90-4877A9B8C5F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7CEB-6630-4F4F-BEF2-5C16CEFE4C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B475E-59E3-4EB1-BCDF-BFE62BD2114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037E2-12D3-4C74-9B4A-B660ED13273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901DA-F3E2-448C-8F97-680F9F114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7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Times New Roman" panose="02020603050405020304" pitchFamily="18" charset="0"/>
              </a:defRPr>
            </a:lvl1pPr>
            <a:lvl2pPr>
              <a:buClr>
                <a:srgbClr val="C00000"/>
              </a:buClr>
              <a:defRPr>
                <a:latin typeface="Times New Roman" panose="02020603050405020304" pitchFamily="18" charset="0"/>
              </a:defRPr>
            </a:lvl2pPr>
            <a:lvl3pPr>
              <a:buClr>
                <a:srgbClr val="C00000"/>
              </a:buClr>
              <a:defRPr>
                <a:latin typeface="Times New Roman" panose="02020603050405020304" pitchFamily="18" charset="0"/>
              </a:defRPr>
            </a:lvl3pPr>
            <a:lvl4pPr>
              <a:buClr>
                <a:srgbClr val="C00000"/>
              </a:buClr>
              <a:defRPr>
                <a:latin typeface="Times New Roman" panose="02020603050405020304" pitchFamily="18" charset="0"/>
              </a:defRPr>
            </a:lvl4pPr>
            <a:lvl5pPr>
              <a:buClr>
                <a:srgbClr val="C00000"/>
              </a:buCl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3F84-4313-4141-8A1E-370D8E406F0D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5043-8198-42A7-9001-74A743BB5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5F16-EC77-40E7-A89F-23C61DC5A77D}" type="datetime1">
              <a:rPr lang="en-US" smtClean="0"/>
              <a:t>3/23/2022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BE1A9-6CBC-47B7-B373-B20D2749A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3639-7914-4D53-BB57-505509EAD1C3}" type="datetime1">
              <a:rPr lang="en-US" smtClean="0"/>
              <a:t>3/23/2022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84EA-FB30-465B-8AF3-FF022A4F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9C3B-7E8B-427C-8009-F0C393BA1CF3}" type="datetime1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FB6C-D1FB-4DD7-A871-0A0A8F5F3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6F20-BCF1-45C3-BA05-0F04AD6F9AF9}" type="datetime1">
              <a:rPr lang="en-US" smtClean="0"/>
              <a:t>3/23/2022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E1E7-35BC-4C4D-B09E-B0F93FA23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3769-E1AB-40C9-A534-E799B5C1D531}" type="datetime1">
              <a:rPr lang="en-US" smtClean="0"/>
              <a:t>3/23/2022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06C8-AE91-403B-AD29-B44A88139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F7D018-9AEE-413D-8DE3-E0C5813CA1C1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63FB1-3468-4721-A4CC-F5BE5D287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B1E2CA2-5332-47DF-B8AC-0D722596E4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54200"/>
            <a:ext cx="7772400" cy="2633663"/>
          </a:xfrm>
        </p:spPr>
        <p:txBody>
          <a:bodyPr/>
          <a:lstStyle/>
          <a:p>
            <a:r>
              <a:rPr lang="en-US" altLang="en-US" sz="4000" b="1" dirty="0">
                <a:latin typeface="+mn-lt"/>
              </a:rPr>
              <a:t>Rain Gardens:</a:t>
            </a:r>
            <a:br>
              <a:rPr lang="en-US" altLang="en-US" sz="4000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A Simple Way to </a:t>
            </a:r>
            <a:r>
              <a:rPr lang="en-US" altLang="en-US" sz="4000" b="1" dirty="0" smtClean="0">
                <a:latin typeface="+mn-lt"/>
              </a:rPr>
              <a:t>Do </a:t>
            </a:r>
            <a:r>
              <a:rPr lang="en-US" altLang="en-US" sz="4000" b="1" dirty="0">
                <a:latin typeface="+mn-lt"/>
              </a:rPr>
              <a:t>Y</a:t>
            </a:r>
            <a:r>
              <a:rPr lang="en-US" altLang="en-US" sz="4000" b="1" dirty="0" smtClean="0">
                <a:latin typeface="+mn-lt"/>
              </a:rPr>
              <a:t>our </a:t>
            </a:r>
            <a:r>
              <a:rPr lang="en-US" altLang="en-US" sz="4000" b="1" dirty="0">
                <a:latin typeface="+mn-lt"/>
              </a:rPr>
              <a:t>P</a:t>
            </a:r>
            <a:r>
              <a:rPr lang="en-US" altLang="en-US" sz="4000" b="1" dirty="0" smtClean="0">
                <a:latin typeface="+mn-lt"/>
              </a:rPr>
              <a:t>art</a:t>
            </a:r>
            <a:r>
              <a:rPr lang="en-US" altLang="en-US" sz="4000" dirty="0">
                <a:latin typeface="+mn-lt"/>
              </a:rPr>
              <a:t/>
            </a:r>
            <a:br>
              <a:rPr lang="en-US" altLang="en-US" sz="4000" dirty="0">
                <a:latin typeface="+mn-lt"/>
              </a:rPr>
            </a:br>
            <a:r>
              <a:rPr lang="en-US" altLang="en-US" sz="2600" i="1" dirty="0">
                <a:latin typeface="+mn-lt"/>
              </a:rPr>
              <a:t/>
            </a:r>
            <a:br>
              <a:rPr lang="en-US" altLang="en-US" sz="2600" i="1" dirty="0">
                <a:latin typeface="+mn-lt"/>
              </a:rPr>
            </a:br>
            <a:r>
              <a:rPr lang="en-US" altLang="en-US" sz="2600" i="1" dirty="0">
                <a:latin typeface="+mn-lt"/>
              </a:rPr>
              <a:t>A Quick Commercial from the Rutgers Cooperative Extension Water Resources Program</a:t>
            </a:r>
            <a:endParaRPr lang="en-US" altLang="en-US" sz="2600" dirty="0">
              <a:latin typeface="+mn-lt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696D7F4-2135-4EFF-81BE-A1D3EC6A83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769441"/>
          </a:xfrm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E-mail: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hlinkClick r:id="rId2"/>
              </a:rPr>
              <a:t>obropta@envsci.rutgers.edu</a:t>
            </a:r>
            <a:endParaRPr lang="en-US" altLang="en-US" sz="2000" b="1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www.water.rutgers.edu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3" y="-1"/>
            <a:ext cx="2985317" cy="146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RAINGARDEN  HOME  GEESE-26">
            <a:extLst>
              <a:ext uri="{FF2B5EF4-FFF2-40B4-BE49-F238E27FC236}">
                <a16:creationId xmlns:a16="http://schemas.microsoft.com/office/drawing/2014/main" id="{26FD8795-4920-48B9-A1CE-7ABB6929B0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8915400" cy="68183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3428">
            <a:extLst>
              <a:ext uri="{FF2B5EF4-FFF2-40B4-BE49-F238E27FC236}">
                <a16:creationId xmlns:a16="http://schemas.microsoft.com/office/drawing/2014/main" id="{FF3D2F28-FBDC-417F-8CF6-2BEB511E1E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260350"/>
            <a:ext cx="9220200" cy="5646738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DSC01135">
            <a:extLst>
              <a:ext uri="{FF2B5EF4-FFF2-40B4-BE49-F238E27FC236}">
                <a16:creationId xmlns:a16="http://schemas.microsoft.com/office/drawing/2014/main" id="{83E57885-991F-49D4-93C4-5C975BDDDBF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" y="609600"/>
            <a:ext cx="7253817" cy="544036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3142">
            <a:extLst>
              <a:ext uri="{FF2B5EF4-FFF2-40B4-BE49-F238E27FC236}">
                <a16:creationId xmlns:a16="http://schemas.microsoft.com/office/drawing/2014/main" id="{73F0AF03-2D85-47F8-BCCE-3E962F14613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7437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IMG_3147">
            <a:extLst>
              <a:ext uri="{FF2B5EF4-FFF2-40B4-BE49-F238E27FC236}">
                <a16:creationId xmlns:a16="http://schemas.microsoft.com/office/drawing/2014/main" id="{C8D9C992-2453-4421-8577-5C3B6CF3418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0413" cy="3427413"/>
          </a:xfrm>
          <a:noFill/>
          <a:ln/>
        </p:spPr>
      </p:pic>
      <p:pic>
        <p:nvPicPr>
          <p:cNvPr id="210947" name="Picture 3" descr="IMG_3169">
            <a:extLst>
              <a:ext uri="{FF2B5EF4-FFF2-40B4-BE49-F238E27FC236}">
                <a16:creationId xmlns:a16="http://schemas.microsoft.com/office/drawing/2014/main" id="{A0C97E07-3144-4AC8-85F5-E35957DDA9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0"/>
            <a:ext cx="4570412" cy="3427413"/>
          </a:xfrm>
          <a:noFill/>
          <a:ln/>
        </p:spPr>
      </p:pic>
      <p:pic>
        <p:nvPicPr>
          <p:cNvPr id="210948" name="Picture 4" descr="IMG_3151">
            <a:extLst>
              <a:ext uri="{FF2B5EF4-FFF2-40B4-BE49-F238E27FC236}">
                <a16:creationId xmlns:a16="http://schemas.microsoft.com/office/drawing/2014/main" id="{4AE8C30C-2DD6-40D2-9C89-6860B554E1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9997"/>
            <a:ext cx="4609070" cy="3458003"/>
          </a:xfrm>
          <a:noFill/>
          <a:ln/>
        </p:spPr>
      </p:pic>
      <p:pic>
        <p:nvPicPr>
          <p:cNvPr id="210949" name="Picture 5" descr="IMG_3149">
            <a:extLst>
              <a:ext uri="{FF2B5EF4-FFF2-40B4-BE49-F238E27FC236}">
                <a16:creationId xmlns:a16="http://schemas.microsoft.com/office/drawing/2014/main" id="{05EBD8BC-0463-4B3A-97D4-695D87DCCE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3430191"/>
            <a:ext cx="4570411" cy="3427809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 descr="Master Pages_GENER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28600" y="228600"/>
            <a:ext cx="859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Keep the Rain from the Drain</a:t>
            </a:r>
          </a:p>
        </p:txBody>
      </p:sp>
      <p:sp>
        <p:nvSpPr>
          <p:cNvPr id="23556" name="Content Placeholder 3" descr="camden.smart.logo.pdf"/>
          <p:cNvSpPr>
            <a:spLocks noChangeAspect="1"/>
          </p:cNvSpPr>
          <p:nvPr/>
        </p:nvSpPr>
        <p:spPr bwMode="auto">
          <a:xfrm>
            <a:off x="4945063" y="493713"/>
            <a:ext cx="17891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 r="15433" b="23683"/>
          <a:stretch>
            <a:fillRect/>
          </a:stretch>
        </p:blipFill>
        <p:spPr bwMode="auto">
          <a:xfrm>
            <a:off x="814388" y="1219200"/>
            <a:ext cx="75152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438400" y="1752600"/>
            <a:ext cx="1524000" cy="1600200"/>
            <a:chOff x="2438400" y="1752600"/>
            <a:chExt cx="1524000" cy="1600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384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90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32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956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048000" y="19812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00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52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05200" y="19050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76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100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62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 bwMode="auto">
          <a:xfrm flipH="1" flipV="1">
            <a:off x="2286000" y="3429000"/>
            <a:ext cx="2133600" cy="762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2311400" y="3657600"/>
            <a:ext cx="0" cy="6096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09800" y="4495800"/>
            <a:ext cx="76200" cy="990600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62200" y="5562600"/>
            <a:ext cx="2895600" cy="1524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28800" y="1371600"/>
            <a:ext cx="3244850" cy="4706938"/>
            <a:chOff x="2682478" y="1028698"/>
            <a:chExt cx="3779045" cy="5038726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" y="86360"/>
            <a:ext cx="7633335" cy="5980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987" y="6066790"/>
            <a:ext cx="858202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the website for the rain garden manual: http://www.water.rutgers.edu/Rain_Gardens/RGWebsite/RainGardenManualofNJ.html</a:t>
            </a:r>
          </a:p>
        </p:txBody>
      </p:sp>
    </p:spTree>
    <p:extLst>
      <p:ext uri="{BB962C8B-B14F-4D97-AF65-F5344CB8AC3E}">
        <p14:creationId xmlns:p14="http://schemas.microsoft.com/office/powerpoint/2010/main" val="16020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6E6D9-89DE-43E0-AC49-795721DB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3" y="0"/>
            <a:ext cx="8055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909FC49E-A4F3-42E4-83C9-6CBA73C5CF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24025"/>
            <a:ext cx="7772400" cy="3362325"/>
          </a:xfrm>
        </p:spPr>
        <p:txBody>
          <a:bodyPr/>
          <a:lstStyle/>
          <a:p>
            <a:r>
              <a:rPr lang="en-US" altLang="en-US" sz="3200" b="1" dirty="0">
                <a:latin typeface="+mn-lt"/>
              </a:rPr>
              <a:t>Christopher C. Obropta, Ph.D., P.E.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E-mail: </a:t>
            </a:r>
            <a:r>
              <a:rPr lang="en-US" altLang="en-US" sz="3200" b="1" dirty="0">
                <a:latin typeface="+mn-lt"/>
                <a:hlinkClick r:id="rId2"/>
              </a:rPr>
              <a:t>obropta@envsci.rutgers.edu</a:t>
            </a:r>
            <a:r>
              <a:rPr lang="en-US" altLang="en-US" sz="3200" b="1" dirty="0">
                <a:latin typeface="+mn-lt"/>
              </a:rPr>
              <a:t/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/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www.water.rutgers.edu</a:t>
            </a:r>
            <a:r>
              <a:rPr lang="en-US" altLang="en-US" sz="3500" b="1" dirty="0">
                <a:latin typeface="Garamond" panose="02020404030301010803" pitchFamily="18" charset="0"/>
              </a:rPr>
              <a:t/>
            </a:r>
            <a:br>
              <a:rPr lang="en-US" altLang="en-US" sz="3500" b="1" dirty="0">
                <a:latin typeface="Garamond" panose="02020404030301010803" pitchFamily="18" charset="0"/>
              </a:rPr>
            </a:br>
            <a:endParaRPr lang="en-US" altLang="en-US" sz="35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3" y="-1"/>
            <a:ext cx="2985317" cy="146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101021_NJ Rain Garden Manual_19.jpg"/>
          <p:cNvPicPr>
            <a:picLocks noChangeAspect="1"/>
          </p:cNvPicPr>
          <p:nvPr/>
        </p:nvPicPr>
        <p:blipFill>
          <a:blip r:embed="rId3" cstate="print"/>
          <a:srcRect l="5354" t="28889" r="6212" b="6667"/>
          <a:stretch>
            <a:fillRect/>
          </a:stretch>
        </p:blipFill>
        <p:spPr bwMode="auto">
          <a:xfrm>
            <a:off x="228600" y="1273187"/>
            <a:ext cx="86360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Disconnect with a Rain Garden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6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2"/>
          <p:cNvSpPr>
            <a:spLocks noGrp="1"/>
          </p:cNvSpPr>
          <p:nvPr>
            <p:ph type="title"/>
          </p:nvPr>
        </p:nvSpPr>
        <p:spPr>
          <a:xfrm>
            <a:off x="1835002" y="198438"/>
            <a:ext cx="5556398" cy="715962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latin typeface="+mn-lt"/>
              </a:rPr>
              <a:t>Rain Gardens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916" y="944562"/>
            <a:ext cx="86761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A rain garden is a landscaped, shallow depression that is designed to capture, treat, and infiltrate stormwater at the source before it becomes runoff.  </a:t>
            </a:r>
          </a:p>
        </p:txBody>
      </p:sp>
      <p:pic>
        <p:nvPicPr>
          <p:cNvPr id="1029" name="Picture 4" descr="G:\caitrin higgins\Rain Garden Manual\20100916_RG MANUAL_final Folder_BACKUP\Links\Burlington Cty Cmmty Ag Center_08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55" y="3429000"/>
            <a:ext cx="4372674" cy="327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927064"/>
              </p:ext>
            </p:extLst>
          </p:nvPr>
        </p:nvGraphicFramePr>
        <p:xfrm>
          <a:off x="4723784" y="3429000"/>
          <a:ext cx="4244660" cy="327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5" imgW="6516720" imgH="5035680" progId="AcroExch.Document.7">
                  <p:embed/>
                </p:oleObj>
              </mc:Choice>
              <mc:Fallback>
                <p:oleObj name="Acrobat Document" r:id="rId5" imgW="6516720" imgH="5035680" progId="AcroExch.Document.7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784" y="3429000"/>
                        <a:ext cx="4244660" cy="3279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werPoint Slide Design Template">
            <a:extLst>
              <a:ext uri="{FF2B5EF4-FFF2-40B4-BE49-F238E27FC236}">
                <a16:creationId xmlns:a16="http://schemas.microsoft.com/office/drawing/2014/main" id="{F577CA8E-B674-4B42-A8E5-84168EE2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2" descr="Rain Garden within Bathtub (For Kids)">
            <a:extLst>
              <a:ext uri="{FF2B5EF4-FFF2-40B4-BE49-F238E27FC236}">
                <a16:creationId xmlns:a16="http://schemas.microsoft.com/office/drawing/2014/main" id="{58CC9C2E-AB02-4306-8054-2016FC85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10513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43FD9E-DF01-455A-99DD-16EEFC70B18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4000" b="1" kern="0" dirty="0">
                <a:solidFill>
                  <a:srgbClr val="CC0000"/>
                </a:solidFill>
                <a:latin typeface="+mn-lt"/>
                <a:ea typeface="+mj-ea"/>
                <a:cs typeface="+mj-cs"/>
              </a:rPr>
              <a:t>Parts of a Rain Garden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5A27D3-2586-4D38-B093-DE0A23B85F78}"/>
              </a:ext>
            </a:extLst>
          </p:cNvPr>
          <p:cNvSpPr/>
          <p:nvPr/>
        </p:nvSpPr>
        <p:spPr>
          <a:xfrm>
            <a:off x="3200400" y="5257800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E95BA-1A4B-4C5A-B5C3-D7AD1E02829E}"/>
              </a:ext>
            </a:extLst>
          </p:cNvPr>
          <p:cNvSpPr/>
          <p:nvPr/>
        </p:nvSpPr>
        <p:spPr>
          <a:xfrm>
            <a:off x="3810000" y="528969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06D4C5-753A-4299-88E8-B2E13602264F}"/>
              </a:ext>
            </a:extLst>
          </p:cNvPr>
          <p:cNvSpPr/>
          <p:nvPr/>
        </p:nvSpPr>
        <p:spPr>
          <a:xfrm>
            <a:off x="3474243" y="5424377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C83CD1-A5BE-4345-BF57-1C3D44A6B998}"/>
              </a:ext>
            </a:extLst>
          </p:cNvPr>
          <p:cNvSpPr/>
          <p:nvPr/>
        </p:nvSpPr>
        <p:spPr>
          <a:xfrm>
            <a:off x="4145757" y="541728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58D635-B5D2-488F-929A-78171FE4C1ED}"/>
              </a:ext>
            </a:extLst>
          </p:cNvPr>
          <p:cNvSpPr/>
          <p:nvPr/>
        </p:nvSpPr>
        <p:spPr>
          <a:xfrm>
            <a:off x="4464843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7A1E97-E0CA-45E1-9FCF-E89383701F18}"/>
              </a:ext>
            </a:extLst>
          </p:cNvPr>
          <p:cNvSpPr/>
          <p:nvPr/>
        </p:nvSpPr>
        <p:spPr>
          <a:xfrm>
            <a:off x="5162937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B6F140-4158-4875-8854-52EF86B94AA9}"/>
              </a:ext>
            </a:extLst>
          </p:cNvPr>
          <p:cNvSpPr/>
          <p:nvPr/>
        </p:nvSpPr>
        <p:spPr>
          <a:xfrm>
            <a:off x="5810637" y="527430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570DD2-CBFE-4B25-8AD1-AC0A1D5C5BDF}"/>
              </a:ext>
            </a:extLst>
          </p:cNvPr>
          <p:cNvSpPr/>
          <p:nvPr/>
        </p:nvSpPr>
        <p:spPr>
          <a:xfrm>
            <a:off x="5474880" y="540898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1BCBBE-B3F2-4C65-BE00-645781DA4AE1}"/>
              </a:ext>
            </a:extLst>
          </p:cNvPr>
          <p:cNvSpPr/>
          <p:nvPr/>
        </p:nvSpPr>
        <p:spPr>
          <a:xfrm>
            <a:off x="6146394" y="540189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9BB25E-30E7-4A37-9D1B-E81E0BDDB204}"/>
              </a:ext>
            </a:extLst>
          </p:cNvPr>
          <p:cNvSpPr/>
          <p:nvPr/>
        </p:nvSpPr>
        <p:spPr>
          <a:xfrm>
            <a:off x="6465480" y="528316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A6859F-F08D-40A5-89DA-4029086928C5}"/>
              </a:ext>
            </a:extLst>
          </p:cNvPr>
          <p:cNvSpPr/>
          <p:nvPr/>
        </p:nvSpPr>
        <p:spPr>
          <a:xfrm>
            <a:off x="4844958" y="5394805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7D03741-A36C-47BC-A73C-92AC04A8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69" y="54355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1480A28C-99A4-4E79-8942-F6BD1DC0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37" y="55900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FD1A607D-A2AB-45E9-ABDA-EC246947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13" y="54661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B579E27-E453-443F-A6CC-994E634A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6" y="54752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9C698478-BA26-45C0-B17C-943CDCB4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6" y="55887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B8B27DC5-9CE5-44E1-8DF4-90A8B9F3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71" y="55524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83FFD1A6-54C9-47CE-913D-3506ED50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59" y="54661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5F54ADC-2423-45C0-B491-BC8D24D7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66" y="55767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E0E0D97-1C1E-4351-B9D4-0424232E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94" y="55767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F815322-6180-4B5A-B6E8-11717BA4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53" y="54509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5960A27-021A-44F9-A6CC-1D44766F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5" y="54420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2F4A6E0-9C29-4752-9E38-AAD93226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992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78F5A158-DA69-4100-B3DD-A7AB0DA0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68" y="58537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867E15C-4D6D-4ED9-86B7-A96941A1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44" y="57298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4288A0D-0F2A-4FED-AD10-EC9E5A8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7" y="57389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1F36246-4CA5-4D44-9A11-E537CF43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57" y="58524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326AB132-58AA-439F-A66C-4D91433C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02" y="58161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95F4C91-2432-40F3-9572-4FEFB483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0" y="57298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35963C9-BB32-4DF7-AE97-9EDB9438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7" y="58404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400319F6-60BE-47BC-A1CE-611B3C77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25" y="58404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23CECBC-9081-42F2-BD6A-5C3A87D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84" y="57146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D4232BA-E631-46E4-B328-9DBC04A9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66" y="57057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A3BE0C16-28D5-4C3E-941B-5F278AE5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81576"/>
            <a:ext cx="4953000" cy="50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2200">
                <a:solidFill>
                  <a:srgbClr val="848589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>
                <a:solidFill>
                  <a:srgbClr val="848589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1600">
                <a:solidFill>
                  <a:srgbClr val="848589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9pPr>
          </a:lstStyle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Landscaped areas that treat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stormwater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runoff</a:t>
            </a:r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Designed to merge two important goals: aesthetics and water quality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Can be blended into the landscape and made to look 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natural</a:t>
            </a:r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Water is directed into them by pipes, swales, or curb 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openings</a:t>
            </a:r>
            <a:endParaRPr lang="en-US" alt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8B4CFC-8B2D-4530-AFC7-A61C829B1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6704"/>
            <a:ext cx="8229600" cy="639762"/>
          </a:xfrm>
          <a:noFill/>
          <a:ln/>
        </p:spPr>
        <p:txBody>
          <a:bodyPr/>
          <a:lstStyle/>
          <a:p>
            <a:pPr algn="ctr"/>
            <a:r>
              <a:rPr lang="en-US" altLang="en-US" sz="4000" dirty="0">
                <a:latin typeface="+mn-lt"/>
              </a:rPr>
              <a:t>Rain Gardens</a:t>
            </a:r>
          </a:p>
        </p:txBody>
      </p:sp>
      <p:pic>
        <p:nvPicPr>
          <p:cNvPr id="189444" name="Picture 4" descr="minnesotaRainGarden">
            <a:extLst>
              <a:ext uri="{FF2B5EF4-FFF2-40B4-BE49-F238E27FC236}">
                <a16:creationId xmlns:a16="http://schemas.microsoft.com/office/drawing/2014/main" id="{912F9D6B-7C04-4D1F-A4A5-BDCFD96E9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07116"/>
            <a:ext cx="3429000" cy="2337954"/>
          </a:xfr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54B86-71CC-4A26-8BEC-58ACDC04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5720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68727"/>
            <a:ext cx="8229600" cy="698073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6096000" cy="4983164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Next to a building with a basement, rain garden should be located </a:t>
            </a:r>
            <a:r>
              <a:rPr lang="en-US" sz="2200" dirty="0" smtClean="0">
                <a:latin typeface="+mn-lt"/>
              </a:rPr>
              <a:t>at a minimum of 10′ </a:t>
            </a:r>
            <a:r>
              <a:rPr lang="en-US" sz="2200" dirty="0">
                <a:latin typeface="+mn-lt"/>
              </a:rPr>
              <a:t>from building; no </a:t>
            </a:r>
            <a:r>
              <a:rPr lang="en-US" sz="2200" dirty="0" smtClean="0">
                <a:latin typeface="+mn-lt"/>
              </a:rPr>
              <a:t>basement, 2′ </a:t>
            </a:r>
            <a:r>
              <a:rPr lang="en-US" sz="2200" dirty="0">
                <a:latin typeface="+mn-lt"/>
              </a:rPr>
              <a:t>from building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place rain garden within </a:t>
            </a:r>
            <a:r>
              <a:rPr lang="en-US" sz="2200" dirty="0" smtClean="0">
                <a:latin typeface="+mn-lt"/>
              </a:rPr>
              <a:t>25′ </a:t>
            </a:r>
            <a:r>
              <a:rPr lang="en-US" sz="2200" dirty="0">
                <a:latin typeface="+mn-lt"/>
              </a:rPr>
              <a:t>of a septic system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situate rain garden in soggy places where water already ponds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seasonably-high water tables within </a:t>
            </a:r>
            <a:r>
              <a:rPr lang="en-US" sz="2200" dirty="0" smtClean="0">
                <a:latin typeface="+mn-lt"/>
              </a:rPr>
              <a:t>2′ </a:t>
            </a:r>
            <a:r>
              <a:rPr lang="en-US" sz="2200" dirty="0">
                <a:latin typeface="+mn-lt"/>
              </a:rPr>
              <a:t>of rain garden depth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Consider flat areas first – easier digging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placing rain garden within </a:t>
            </a:r>
            <a:r>
              <a:rPr lang="en-US" sz="2200" dirty="0" err="1">
                <a:latin typeface="+mn-lt"/>
              </a:rPr>
              <a:t>dripline</a:t>
            </a:r>
            <a:r>
              <a:rPr lang="en-US" sz="2200" dirty="0">
                <a:latin typeface="+mn-lt"/>
              </a:rPr>
              <a:t> of trees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Provide adequate space for rain garden</a:t>
            </a:r>
          </a:p>
        </p:txBody>
      </p:sp>
      <p:pic>
        <p:nvPicPr>
          <p:cNvPr id="23557" name="Picture 6" descr="20101021_NJ Rain Garden Manual 17.jpg"/>
          <p:cNvPicPr>
            <a:picLocks noChangeAspect="1"/>
          </p:cNvPicPr>
          <p:nvPr/>
        </p:nvPicPr>
        <p:blipFill>
          <a:blip r:embed="rId3" cstate="print"/>
          <a:srcRect l="76433" t="14444" r="9470" b="57777"/>
          <a:stretch>
            <a:fillRect/>
          </a:stretch>
        </p:blipFill>
        <p:spPr bwMode="auto">
          <a:xfrm>
            <a:off x="6248401" y="1047766"/>
            <a:ext cx="2645734" cy="41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37FA5E6-C794-440E-B172-74342D8E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850" y="0"/>
            <a:ext cx="4953000" cy="1143000"/>
          </a:xfrm>
        </p:spPr>
        <p:txBody>
          <a:bodyPr/>
          <a:lstStyle/>
          <a:p>
            <a:pPr algn="ctr"/>
            <a:r>
              <a:rPr lang="en-US" altLang="en-US" sz="4000" b="1" dirty="0">
                <a:latin typeface="+mn-lt"/>
              </a:rPr>
              <a:t>Native Vegetation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F623220A-4CDB-42EF-B68D-1D19104E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05828" name="Picture 4" descr="bluelobelia1">
            <a:extLst>
              <a:ext uri="{FF2B5EF4-FFF2-40B4-BE49-F238E27FC236}">
                <a16:creationId xmlns:a16="http://schemas.microsoft.com/office/drawing/2014/main" id="{FF3E0187-82E6-40F6-B373-A1A5BD6B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33513"/>
            <a:ext cx="1603375" cy="22193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 descr="blackeyedsusans1">
            <a:extLst>
              <a:ext uri="{FF2B5EF4-FFF2-40B4-BE49-F238E27FC236}">
                <a16:creationId xmlns:a16="http://schemas.microsoft.com/office/drawing/2014/main" id="{4A6D4E27-BE20-415E-94E1-3885D355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064000"/>
            <a:ext cx="2054225" cy="25082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redmaple1">
            <a:extLst>
              <a:ext uri="{FF2B5EF4-FFF2-40B4-BE49-F238E27FC236}">
                <a16:creationId xmlns:a16="http://schemas.microsoft.com/office/drawing/2014/main" id="{0B2E1CCE-B84C-4104-B0C4-C75C14AC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187450"/>
            <a:ext cx="2020888" cy="248126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1" name="Picture 7" descr="blueflag1">
            <a:extLst>
              <a:ext uri="{FF2B5EF4-FFF2-40B4-BE49-F238E27FC236}">
                <a16:creationId xmlns:a16="http://schemas.microsoft.com/office/drawing/2014/main" id="{4F35B54A-6F84-42FC-A02F-053453E8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073400"/>
            <a:ext cx="1576387" cy="22225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dosierdogwood2">
            <a:extLst>
              <a:ext uri="{FF2B5EF4-FFF2-40B4-BE49-F238E27FC236}">
                <a16:creationId xmlns:a16="http://schemas.microsoft.com/office/drawing/2014/main" id="{F3AC1010-7A2D-42F6-B425-1B2078B9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446588"/>
            <a:ext cx="2282825" cy="2166937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3" name="Picture 9" descr="swampmilkweed1">
            <a:extLst>
              <a:ext uri="{FF2B5EF4-FFF2-40B4-BE49-F238E27FC236}">
                <a16:creationId xmlns:a16="http://schemas.microsoft.com/office/drawing/2014/main" id="{A3C5D086-D655-4FA8-8833-BC37AD25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82713"/>
            <a:ext cx="1390650" cy="20859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4" name="Picture 10" descr="swampwhiteoak1">
            <a:extLst>
              <a:ext uri="{FF2B5EF4-FFF2-40B4-BE49-F238E27FC236}">
                <a16:creationId xmlns:a16="http://schemas.microsoft.com/office/drawing/2014/main" id="{E0A94DE1-FE36-4302-BB69-B197AE0F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0625"/>
            <a:ext cx="2981325" cy="36480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5" name="Picture 11" descr="cardinalflower1">
            <a:extLst>
              <a:ext uri="{FF2B5EF4-FFF2-40B4-BE49-F238E27FC236}">
                <a16:creationId xmlns:a16="http://schemas.microsoft.com/office/drawing/2014/main" id="{A4433ACA-D0F7-4D99-B1E7-E9D1F2D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087813"/>
            <a:ext cx="1687512" cy="25304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vol48no5_2A">
            <a:extLst>
              <a:ext uri="{FF2B5EF4-FFF2-40B4-BE49-F238E27FC236}">
                <a16:creationId xmlns:a16="http://schemas.microsoft.com/office/drawing/2014/main" id="{B1432946-9608-4558-81A9-0C06EDB8B6E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-7938"/>
            <a:ext cx="7620000" cy="682625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</TotalTime>
  <Words>457</Words>
  <Application>Microsoft Office PowerPoint</Application>
  <PresentationFormat>On-screen Show (4:3)</PresentationFormat>
  <Paragraphs>52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Garamond</vt:lpstr>
      <vt:lpstr>Minion Pro</vt:lpstr>
      <vt:lpstr>Times New Roman</vt:lpstr>
      <vt:lpstr>Office Theme</vt:lpstr>
      <vt:lpstr>Acrobat Document</vt:lpstr>
      <vt:lpstr>Rain Gardens: A Simple Way to Do Your Part  A Quick Commercial from the Rutgers Cooperative Extension Water Resources Program</vt:lpstr>
      <vt:lpstr>PowerPoint Presentation</vt:lpstr>
      <vt:lpstr>Disconnect with a Rain Garden</vt:lpstr>
      <vt:lpstr>Rain Gardens</vt:lpstr>
      <vt:lpstr>PowerPoint Presentation</vt:lpstr>
      <vt:lpstr>Rain Gardens</vt:lpstr>
      <vt:lpstr>Site Selection</vt:lpstr>
      <vt:lpstr>Native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Christopher C. Obropta, Ph.D., P.E. E-mail: obropta@envsci.rutgers.edu  www.water.rutgers.edu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hchyun</dc:creator>
  <cp:lastModifiedBy>Lisa Galloway Evrard</cp:lastModifiedBy>
  <cp:revision>363</cp:revision>
  <cp:lastPrinted>2018-03-19T14:59:33Z</cp:lastPrinted>
  <dcterms:created xsi:type="dcterms:W3CDTF">2010-11-02T15:14:45Z</dcterms:created>
  <dcterms:modified xsi:type="dcterms:W3CDTF">2022-03-23T16:15:54Z</dcterms:modified>
</cp:coreProperties>
</file>